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8" r:id="rId5"/>
    <p:sldId id="269" r:id="rId6"/>
    <p:sldId id="277" r:id="rId7"/>
    <p:sldId id="278" r:id="rId8"/>
    <p:sldId id="272" r:id="rId9"/>
    <p:sldId id="271" r:id="rId10"/>
    <p:sldId id="273" r:id="rId11"/>
    <p:sldId id="275" r:id="rId12"/>
    <p:sldId id="276" r:id="rId13"/>
    <p:sldId id="279" r:id="rId14"/>
    <p:sldId id="280" r:id="rId15"/>
    <p:sldId id="294" r:id="rId16"/>
    <p:sldId id="259" r:id="rId17"/>
    <p:sldId id="260" r:id="rId18"/>
    <p:sldId id="281" r:id="rId19"/>
    <p:sldId id="283" r:id="rId20"/>
    <p:sldId id="261" r:id="rId21"/>
    <p:sldId id="262" r:id="rId22"/>
    <p:sldId id="282" r:id="rId23"/>
    <p:sldId id="263" r:id="rId24"/>
    <p:sldId id="293" r:id="rId25"/>
    <p:sldId id="264" r:id="rId26"/>
    <p:sldId id="285" r:id="rId27"/>
    <p:sldId id="287" r:id="rId28"/>
    <p:sldId id="288" r:id="rId29"/>
    <p:sldId id="286" r:id="rId30"/>
    <p:sldId id="289" r:id="rId31"/>
    <p:sldId id="265" r:id="rId32"/>
    <p:sldId id="291" r:id="rId33"/>
    <p:sldId id="290" r:id="rId34"/>
    <p:sldId id="292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/>
    <p:restoredTop sz="86405"/>
  </p:normalViewPr>
  <p:slideViewPr>
    <p:cSldViewPr snapToGrid="0">
      <p:cViewPr>
        <p:scale>
          <a:sx n="176" d="100"/>
          <a:sy n="176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11B45-0D26-4942-BF0A-3B86866F19DE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EAE85-5922-8142-82E3-6F524440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9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3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8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0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MultiChannelSleepNet</a:t>
            </a:r>
            <a:r>
              <a:rPr lang="en-US" dirty="0"/>
              <a:t>: https://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stamp.jsp?tp</a:t>
            </a:r>
            <a:r>
              <a:rPr lang="en-US" dirty="0"/>
              <a:t>=&amp;</a:t>
            </a:r>
            <a:r>
              <a:rPr lang="en-US" dirty="0" err="1"/>
              <a:t>arnumber</a:t>
            </a:r>
            <a:r>
              <a:rPr lang="en-US" dirty="0"/>
              <a:t>=10146380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Merges encoder output of multiple EEG channels for higher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Managed one of the highest accuracy at 87.2%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7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DianNao</a:t>
            </a:r>
            <a:r>
              <a:rPr lang="en-US" dirty="0"/>
              <a:t>: https://</a:t>
            </a:r>
            <a:r>
              <a:rPr lang="en-US" dirty="0" err="1"/>
              <a:t>users.cs.duke.edu</a:t>
            </a:r>
            <a:r>
              <a:rPr lang="en-US" dirty="0"/>
              <a:t>/~lkw34/papers/diannao-asplos2014.pdf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2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CoMeFa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/pdf/2203.12521.pdf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99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CoMeFa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/pdf/2203.12521.pdf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9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Patent: https://</a:t>
            </a:r>
            <a:r>
              <a:rPr lang="en-US" dirty="0" err="1"/>
              <a:t>patentimages.storage.googleapis.com</a:t>
            </a:r>
            <a:r>
              <a:rPr lang="en-US" dirty="0"/>
              <a:t>/e2/4d/92/a20ceacf02d9db/US20230225659A1.pdf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Insomnia is a large problem!</a:t>
            </a:r>
          </a:p>
          <a:p>
            <a:endParaRPr lang="en-US" dirty="0"/>
          </a:p>
          <a:p>
            <a:r>
              <a:rPr lang="en-US" dirty="0"/>
              <a:t>Neuromodulation can help!</a:t>
            </a:r>
          </a:p>
          <a:p>
            <a:endParaRPr lang="en-US" dirty="0"/>
          </a:p>
          <a:p>
            <a:r>
              <a:rPr lang="en-US" dirty="0"/>
              <a:t>Graph source: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/articles/PMC5353813/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4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Hypnogram: https://</a:t>
            </a:r>
            <a:r>
              <a:rPr lang="en-US" dirty="0" err="1"/>
              <a:t>www.ncbi.nlm.nih.gov</a:t>
            </a:r>
            <a:r>
              <a:rPr lang="en-US" dirty="0"/>
              <a:t>/books/NBK560713/figure/article-28328.image.f1/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Polysomnography patient drawing: https://</a:t>
            </a:r>
            <a:r>
              <a:rPr lang="en-US" dirty="0" err="1"/>
              <a:t>www.psychdb.com</a:t>
            </a:r>
            <a:r>
              <a:rPr lang="en-US" dirty="0"/>
              <a:t>/neurology/polysomnography</a:t>
            </a:r>
          </a:p>
          <a:p>
            <a:endParaRPr lang="en-US" dirty="0"/>
          </a:p>
          <a:p>
            <a:r>
              <a:rPr lang="en-US" dirty="0"/>
              <a:t>2:00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Polysomnography patient drawing: https://</a:t>
            </a:r>
            <a:r>
              <a:rPr lang="en-US" dirty="0" err="1"/>
              <a:t>www.psychdb.com</a:t>
            </a:r>
            <a:r>
              <a:rPr lang="en-US" dirty="0"/>
              <a:t>/neurology/polysomnography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4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070E-C716-9C0F-1EBF-0A586B54A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8EEC4-4B19-7894-EC17-A0C9DD348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FC30-06C2-EDF7-3147-63AE94D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E36BD-0B6B-5981-741C-2521CEC4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F4A7-1C31-FBC8-5AE1-54AD4CA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CA72-D692-6CC0-DB57-35E6BD02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C36C4-A4A3-4AFF-E813-87A11F3C8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0C27-7CDA-9B4C-4FAF-BB90F839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D9B0-0A82-E57C-C595-1F3B0C6B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1C23-1BA3-DFBB-A9FB-395FC076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C6FA7-086E-C88B-A76C-F58056766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41242-D057-8C1D-CA1A-6227A56D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9964-2EF2-3FCF-24AF-7E761117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3FE2-90D6-7342-FAB0-A8BCD0BC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FEDE-6DD4-AC59-62B3-559B1C53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0BC-374E-1070-D5D6-D7256A98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D009-835D-9B66-48C1-A10B6840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9333-D413-797C-C20D-8FD505EB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8222-39AE-5739-535C-CB3AAA2C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5C3EE-446F-4CE5-62C8-5FF1C64F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37-5676-BA75-F3BE-F82C433E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5F7E7-4533-CC30-9CA8-D9B053703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406-5DF2-C1B5-3071-BD901243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4A7-845B-8132-1AC6-025259CD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2948-5C5B-C9D5-D717-1A91433A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6A1B-E121-8D8B-A6B4-84F5C966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93B6-B2B3-AFD8-6F66-2C4961870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730EF-0070-2844-020E-F85A2FFC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48222-F935-1EAD-5875-48C78B23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E097A-5994-EF53-D55E-920F6DA6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AAFCF-7184-ECA5-2F7A-51A891D8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C59A-3978-C08B-5042-245F73DD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7C7D0-4A62-9F38-A208-1B426232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6B71B-49AC-79BB-C8DB-50ABEFD2C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595A7-A808-936D-3168-3F7FD7E57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E74DE-B941-C989-0CA6-62A4E342A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AF84A-4292-534A-5F52-751BEAC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5C36C3-BD39-8D08-2C9E-EFA0F6DA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F0980-3857-0D00-FCA4-D316B7BC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C182-7DBA-9E4A-7D96-1619C861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C42E2-EC54-0993-2600-7F019C6F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C6532-6B2F-A7B2-0D4D-7AA97EDD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6E77-6903-B7FA-06FE-E69858A9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3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37F7C-0746-D3C5-3C8C-D9CC5668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D94DC-F01E-56FD-D746-2F580D14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105A-6174-6410-D2A2-7680FEED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7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6D49-2FEB-CF1A-00D4-58030C07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6B0-2D2E-2410-6B62-DEE1A9C7E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C1718-92AE-D57E-B0EF-AE48E0280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42ACA-9468-31D3-D4CC-00CE50DC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C3C13-BF06-213B-E2C5-28F2F4A3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DCEB-3B4E-A6FE-BBF0-7FF6ABE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A9D2-652E-FFF3-16E2-16445CF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E8D96-1E9B-D8DA-A8CB-4DF0CF423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B4289-ABB6-7A33-D036-50B36A9C2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DD65F-7872-3FA8-C6ED-0FA48A4E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C1992-9675-EF45-0D89-082F74BB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3130-6B5C-7574-137C-3F3A940C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3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A49AF-86F7-6E5D-45A6-EF625C97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F3BD3-9E3A-0D99-B089-003BC849B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CD77-7159-0A4B-FABF-20488F756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D3A6-86D0-8B27-DF30-452B82408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A316F-66F6-A9B9-8C78-144425D0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3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B423A6-92C6-37B8-3339-BE73A3DB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3" y="5575601"/>
            <a:ext cx="4996543" cy="1138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CE088-F6F1-6474-1BC2-A1794F3E4A88}"/>
              </a:ext>
            </a:extLst>
          </p:cNvPr>
          <p:cNvSpPr txBox="1"/>
          <p:nvPr/>
        </p:nvSpPr>
        <p:spPr>
          <a:xfrm>
            <a:off x="604413" y="252903"/>
            <a:ext cx="109831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Helvetica" pitchFamily="2" charset="0"/>
              </a:rPr>
              <a:t>Engineering Science Thesis</a:t>
            </a: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r>
              <a:rPr lang="en-US" sz="4800" b="1" dirty="0">
                <a:latin typeface="Helvetica" pitchFamily="2" charset="0"/>
                <a:cs typeface="Arial" panose="020B0604020202020204" pitchFamily="34" charset="0"/>
              </a:rPr>
              <a:t>Sleep staging AI model design and ASIC implementation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0DD9C-B3C4-D4A6-1E3B-6BE7E3C3F6F5}"/>
              </a:ext>
            </a:extLst>
          </p:cNvPr>
          <p:cNvSpPr txBox="1"/>
          <p:nvPr/>
        </p:nvSpPr>
        <p:spPr>
          <a:xfrm>
            <a:off x="3863109" y="5002222"/>
            <a:ext cx="446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Tristan Robitaille 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EngSci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2T3 + PEY)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Supervisor: Prof.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Xilin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Liu (X-Lab)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3F9E0-A3FB-D6A4-75B7-A8F67A7B02EA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</p:spTree>
    <p:extLst>
      <p:ext uri="{BB962C8B-B14F-4D97-AF65-F5344CB8AC3E}">
        <p14:creationId xmlns:p14="http://schemas.microsoft.com/office/powerpoint/2010/main" val="187555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</p:txBody>
      </p:sp>
    </p:spTree>
    <p:extLst>
      <p:ext uri="{BB962C8B-B14F-4D97-AF65-F5344CB8AC3E}">
        <p14:creationId xmlns:p14="http://schemas.microsoft.com/office/powerpoint/2010/main" val="304219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501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Impractical PSG</a:t>
            </a:r>
            <a:r>
              <a:rPr lang="en-US" sz="3000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 </a:t>
            </a:r>
            <a:r>
              <a:rPr lang="en-CA" sz="3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</a:t>
            </a:r>
            <a:r>
              <a:rPr lang="en-US" sz="3000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 </a:t>
            </a:r>
            <a:r>
              <a:rPr lang="en-US" sz="3000" u="sng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Need novel wearable</a:t>
            </a:r>
          </a:p>
        </p:txBody>
      </p:sp>
    </p:spTree>
    <p:extLst>
      <p:ext uri="{BB962C8B-B14F-4D97-AF65-F5344CB8AC3E}">
        <p14:creationId xmlns:p14="http://schemas.microsoft.com/office/powerpoint/2010/main" val="402211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501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Impractical PSG </a:t>
            </a: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Need novel wearable</a:t>
            </a:r>
          </a:p>
        </p:txBody>
      </p:sp>
    </p:spTree>
    <p:extLst>
      <p:ext uri="{BB962C8B-B14F-4D97-AF65-F5344CB8AC3E}">
        <p14:creationId xmlns:p14="http://schemas.microsoft.com/office/powerpoint/2010/main" val="348901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Proposal / 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79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000" dirty="0">
                <a:latin typeface="Helvetica" pitchFamily="2" charset="0"/>
                <a:sym typeface="Wingdings" pitchFamily="2" charset="2"/>
              </a:rPr>
              <a:t>In-ear device performing: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EEG sampling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Automatic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Acoustic neuromodulation</a:t>
            </a:r>
          </a:p>
        </p:txBody>
      </p:sp>
      <p:pic>
        <p:nvPicPr>
          <p:cNvPr id="2" name="Picture 2" descr="Apple AirPods Pro (2nd Generation) with MagSafe Case (USB‑C) ​​​​​​​">
            <a:extLst>
              <a:ext uri="{FF2B5EF4-FFF2-40B4-BE49-F238E27FC236}">
                <a16:creationId xmlns:a16="http://schemas.microsoft.com/office/drawing/2014/main" id="{0E481D5F-9562-3ECD-8B27-3BA80722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0" y="969058"/>
            <a:ext cx="3480453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5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Proposal / 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79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000" dirty="0">
                <a:latin typeface="Helvetica" pitchFamily="2" charset="0"/>
                <a:sym typeface="Wingdings" pitchFamily="2" charset="2"/>
              </a:rPr>
              <a:t>In-ear device performing: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EEG sampling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Automatic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Acoustic neuromodulation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D1862-CACF-778E-4012-9586FEF339F0}"/>
              </a:ext>
            </a:extLst>
          </p:cNvPr>
          <p:cNvSpPr txBox="1"/>
          <p:nvPr/>
        </p:nvSpPr>
        <p:spPr>
          <a:xfrm>
            <a:off x="604414" y="4383755"/>
            <a:ext cx="450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Is it feasible?</a:t>
            </a:r>
          </a:p>
        </p:txBody>
      </p:sp>
      <p:pic>
        <p:nvPicPr>
          <p:cNvPr id="8" name="Picture 2" descr="Apple AirPods Pro (2nd Generation) with MagSafe Case (USB‑C) ​​​​​​​">
            <a:extLst>
              <a:ext uri="{FF2B5EF4-FFF2-40B4-BE49-F238E27FC236}">
                <a16:creationId xmlns:a16="http://schemas.microsoft.com/office/drawing/2014/main" id="{A5941253-9812-4C39-8A2C-02CB9E87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0" y="969058"/>
            <a:ext cx="3480453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6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Proposal / 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79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000" dirty="0">
                <a:latin typeface="Helvetica" pitchFamily="2" charset="0"/>
                <a:sym typeface="Wingdings" pitchFamily="2" charset="2"/>
              </a:rPr>
              <a:t>In-ear device performing: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EEG sampling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Automatic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Acoustic neuromodulation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D1862-CACF-778E-4012-9586FEF339F0}"/>
              </a:ext>
            </a:extLst>
          </p:cNvPr>
          <p:cNvSpPr txBox="1"/>
          <p:nvPr/>
        </p:nvSpPr>
        <p:spPr>
          <a:xfrm>
            <a:off x="604414" y="4383755"/>
            <a:ext cx="6797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Develop model + accelerator</a:t>
            </a:r>
          </a:p>
        </p:txBody>
      </p:sp>
      <p:pic>
        <p:nvPicPr>
          <p:cNvPr id="7" name="Picture 2" descr="Apple AirPods Pro (2nd Generation) with MagSafe Case (USB‑C) ​​​​​​​">
            <a:extLst>
              <a:ext uri="{FF2B5EF4-FFF2-40B4-BE49-F238E27FC236}">
                <a16:creationId xmlns:a16="http://schemas.microsoft.com/office/drawing/2014/main" id="{211501E3-B027-9411-07F1-744C89C2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0" y="969058"/>
            <a:ext cx="3480453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9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Sleep Staging AI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52A0C-8FEF-2C67-EAAC-B24E7D935AEB}"/>
              </a:ext>
            </a:extLst>
          </p:cNvPr>
          <p:cNvSpPr txBox="1"/>
          <p:nvPr/>
        </p:nvSpPr>
        <p:spPr>
          <a:xfrm>
            <a:off x="355601" y="911603"/>
            <a:ext cx="6782880" cy="418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 using ML since 2017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CNN, RNN, Transformers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Most published accuracy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&gt; 85%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Some authors claim problem is “solved”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Most models have &gt; 1M weights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A4BA9-25BF-AE29-5335-DEFDDD35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80" y="911604"/>
            <a:ext cx="4682038" cy="5034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17289-44FF-EA2D-0265-CEA6EB869DAC}"/>
              </a:ext>
            </a:extLst>
          </p:cNvPr>
          <p:cNvSpPr txBox="1"/>
          <p:nvPr/>
        </p:nvSpPr>
        <p:spPr>
          <a:xfrm>
            <a:off x="7808222" y="5946396"/>
            <a:ext cx="33425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Helvetica" pitchFamily="2" charset="0"/>
              </a:rPr>
              <a:t>MultiChannelSleepNet</a:t>
            </a:r>
            <a:endParaRPr lang="en-US" sz="25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7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ASIC Accelerator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01A5C-6024-B5AF-106B-D32807257601}"/>
              </a:ext>
            </a:extLst>
          </p:cNvPr>
          <p:cNvSpPr txBox="1"/>
          <p:nvPr/>
        </p:nvSpPr>
        <p:spPr>
          <a:xfrm>
            <a:off x="355601" y="911603"/>
            <a:ext cx="6782880" cy="418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CPUs: Significant overhead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GPUs: Expensive + power hungry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FPGA: Expensive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Most efficient, but inflexible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First accelerator: </a:t>
            </a:r>
            <a:r>
              <a:rPr lang="en-US" sz="3000" i="1" dirty="0" err="1">
                <a:latin typeface="Helvetica" pitchFamily="2" charset="0"/>
                <a:sym typeface="Wingdings" pitchFamily="2" charset="2"/>
              </a:rPr>
              <a:t>DianNao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@ 452Gop/s (fixed-point)</a:t>
            </a:r>
            <a:endParaRPr lang="en-US" sz="3000" i="1" dirty="0">
              <a:latin typeface="Helvetica" pitchFamily="2" charset="0"/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80624-8B89-D638-2C0B-91A60DE5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18" y="1125637"/>
            <a:ext cx="5120714" cy="4268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95F57E-ABBC-A056-D5D8-7B1F892B4C6F}"/>
              </a:ext>
            </a:extLst>
          </p:cNvPr>
          <p:cNvSpPr txBox="1"/>
          <p:nvPr/>
        </p:nvSpPr>
        <p:spPr>
          <a:xfrm>
            <a:off x="7725159" y="5248892"/>
            <a:ext cx="3364232" cy="717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DianNao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65nm die</a:t>
            </a:r>
          </a:p>
        </p:txBody>
      </p:sp>
    </p:spTree>
    <p:extLst>
      <p:ext uri="{BB962C8B-B14F-4D97-AF65-F5344CB8AC3E}">
        <p14:creationId xmlns:p14="http://schemas.microsoft.com/office/powerpoint/2010/main" val="299434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ASIC Accelerator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01A5C-6024-B5AF-106B-D32807257601}"/>
              </a:ext>
            </a:extLst>
          </p:cNvPr>
          <p:cNvSpPr txBox="1"/>
          <p:nvPr/>
        </p:nvSpPr>
        <p:spPr>
          <a:xfrm>
            <a:off x="355601" y="911603"/>
            <a:ext cx="6782880" cy="487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Recent trend: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Compute-in-Memory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Data movement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is expensive…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…put compute near memory!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CoMeFa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BRAM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for 55% reduction in power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Dataflow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Non-von-Neumann architecture </a:t>
            </a: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 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No trad. instructions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265DF-F632-1B1E-66D6-7502501F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39" y="1000274"/>
            <a:ext cx="5000681" cy="4180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F39E2-3F06-B167-9240-164A80008A5C}"/>
              </a:ext>
            </a:extLst>
          </p:cNvPr>
          <p:cNvSpPr txBox="1"/>
          <p:nvPr/>
        </p:nvSpPr>
        <p:spPr>
          <a:xfrm>
            <a:off x="8718957" y="5091915"/>
            <a:ext cx="14970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Helvetica" pitchFamily="2" charset="0"/>
              </a:rPr>
              <a:t>CoMeFa</a:t>
            </a:r>
            <a:endParaRPr lang="en-US" sz="25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3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A8312B-0AA8-54C2-09F2-DBACE981924A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62886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651360-22BC-C082-DCE5-CE10403993BD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8CC67-92CE-A15A-24E4-A73474C0C166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7BA2C-82E8-33F4-0413-E6974A41BE13}"/>
              </a:ext>
            </a:extLst>
          </p:cNvPr>
          <p:cNvSpPr txBox="1"/>
          <p:nvPr/>
        </p:nvSpPr>
        <p:spPr>
          <a:xfrm>
            <a:off x="312469" y="1637497"/>
            <a:ext cx="5976188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≥ 80%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Competitive with PSG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125kB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Fit in ASIC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FB43C-3960-16F8-B3E6-E07AC49DC679}"/>
              </a:ext>
            </a:extLst>
          </p:cNvPr>
          <p:cNvSpPr txBox="1"/>
          <p:nvPr/>
        </p:nvSpPr>
        <p:spPr>
          <a:xfrm>
            <a:off x="6647264" y="1637497"/>
            <a:ext cx="4940324" cy="336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2mm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Fit in-ear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5mW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All-night battery life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Inference latency 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3s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Limit phase offset</a:t>
            </a:r>
          </a:p>
        </p:txBody>
      </p:sp>
    </p:spTree>
    <p:extLst>
      <p:ext uri="{BB962C8B-B14F-4D97-AF65-F5344CB8AC3E}">
        <p14:creationId xmlns:p14="http://schemas.microsoft.com/office/powerpoint/2010/main" val="210090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6C9B1-F3DB-3DA6-163C-32296D73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AF689-D52F-DE43-EF90-1F2A18E8F9E6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D318A-7EC7-3300-196C-FF04BC548012}"/>
              </a:ext>
            </a:extLst>
          </p:cNvPr>
          <p:cNvSpPr txBox="1"/>
          <p:nvPr/>
        </p:nvSpPr>
        <p:spPr>
          <a:xfrm>
            <a:off x="604414" y="430262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Helvetica" pitchFamily="2" charset="0"/>
              </a:rPr>
              <a:t>Outline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68EF1-D6C8-5829-5C1C-07360E07A922}"/>
              </a:ext>
            </a:extLst>
          </p:cNvPr>
          <p:cNvSpPr txBox="1"/>
          <p:nvPr/>
        </p:nvSpPr>
        <p:spPr>
          <a:xfrm>
            <a:off x="702734" y="1193800"/>
            <a:ext cx="10884854" cy="39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Model Description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Accelerator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Analysis &amp; Future 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4573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Vision Transformer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11</a:t>
            </a:r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414FBEB5-85E9-8F63-2B8D-62537586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85" y="50842"/>
            <a:ext cx="3149600" cy="6743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23557-69F3-F68D-50FC-4D3B40C72655}"/>
              </a:ext>
            </a:extLst>
          </p:cNvPr>
          <p:cNvSpPr txBox="1"/>
          <p:nvPr/>
        </p:nvSpPr>
        <p:spPr>
          <a:xfrm>
            <a:off x="355601" y="911603"/>
            <a:ext cx="5976188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Sequence-to-one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Single encoder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epoch split in patches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Attention: 8 heads QKV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Window average of 3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softmax</a:t>
            </a:r>
            <a:endParaRPr lang="en-US" sz="3000" dirty="0"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628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Accelerator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12</a:t>
            </a:r>
          </a:p>
        </p:txBody>
      </p:sp>
      <p:pic>
        <p:nvPicPr>
          <p:cNvPr id="11" name="Picture 1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CAA1337-E21C-A403-613E-D8FB65E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24" y="280661"/>
            <a:ext cx="5823908" cy="5061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377C3A-8E6F-35EA-E4D2-A5BDD425BF2E}"/>
              </a:ext>
            </a:extLst>
          </p:cNvPr>
          <p:cNvSpPr txBox="1"/>
          <p:nvPr/>
        </p:nvSpPr>
        <p:spPr>
          <a:xfrm>
            <a:off x="355601" y="911603"/>
            <a:ext cx="6782880" cy="418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Master + 64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architecture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Master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High-level inference steps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Interface w/ ADC, mem., RISC-V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Bidirectional bus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Dense and transpose broadcasts</a:t>
            </a:r>
          </a:p>
        </p:txBody>
      </p:sp>
    </p:spTree>
    <p:extLst>
      <p:ext uri="{BB962C8B-B14F-4D97-AF65-F5344CB8AC3E}">
        <p14:creationId xmlns:p14="http://schemas.microsoft.com/office/powerpoint/2010/main" val="143076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Accelerator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77C3A-8E6F-35EA-E4D2-A5BDD425BF2E}"/>
              </a:ext>
            </a:extLst>
          </p:cNvPr>
          <p:cNvSpPr txBox="1"/>
          <p:nvPr/>
        </p:nvSpPr>
        <p:spPr>
          <a:xfrm>
            <a:off x="355601" y="911603"/>
            <a:ext cx="7097622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have hardcoded compute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“Composite” modules share basics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SRAM: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848 words of intermediate results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528 words for weights</a:t>
            </a:r>
          </a:p>
        </p:txBody>
      </p:sp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85520D3-1476-2E40-6E5E-217998B3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678" y="596132"/>
            <a:ext cx="4675665" cy="51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DC1186-FC4B-BC15-9A94-36E854A1DA98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13BE0-161D-AB6C-348C-352419DE36E4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646C3-378F-5093-C35E-DBBFDED528B2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B956-DB26-2902-E6E7-4D13BC1311D3}"/>
              </a:ext>
            </a:extLst>
          </p:cNvPr>
          <p:cNvSpPr txBox="1"/>
          <p:nvPr/>
        </p:nvSpPr>
        <p:spPr>
          <a:xfrm>
            <a:off x="312469" y="1637497"/>
            <a:ext cx="5976188" cy="114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82.9%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(N1/2 merged)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31589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words                    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solidFill>
                <a:schemeClr val="accent6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67BFE-E459-8540-0CDC-51DB87D22435}"/>
              </a:ext>
            </a:extLst>
          </p:cNvPr>
          <p:cNvSpPr txBox="1"/>
          <p:nvPr/>
        </p:nvSpPr>
        <p:spPr>
          <a:xfrm>
            <a:off x="6647264" y="1637497"/>
            <a:ext cx="4940324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3.86mm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                 </a:t>
            </a:r>
            <a:r>
              <a:rPr lang="en-CA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✘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3.05mW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6.87ms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              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</a:t>
            </a:r>
            <a:r>
              <a:rPr lang="en-US" sz="2400" baseline="-25000" dirty="0">
                <a:latin typeface="Helvetica" pitchFamily="2" charset="0"/>
                <a:sym typeface="Wingdings" pitchFamily="2" charset="2"/>
              </a:rPr>
              <a:t>max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758MHz</a:t>
            </a:r>
          </a:p>
        </p:txBody>
      </p:sp>
    </p:spTree>
    <p:extLst>
      <p:ext uri="{BB962C8B-B14F-4D97-AF65-F5344CB8AC3E}">
        <p14:creationId xmlns:p14="http://schemas.microsoft.com/office/powerpoint/2010/main" val="357223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DC1186-FC4B-BC15-9A94-36E854A1DA98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13BE0-161D-AB6C-348C-352419DE36E4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646C3-378F-5093-C35E-DBBFDED528B2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B956-DB26-2902-E6E7-4D13BC1311D3}"/>
              </a:ext>
            </a:extLst>
          </p:cNvPr>
          <p:cNvSpPr txBox="1"/>
          <p:nvPr/>
        </p:nvSpPr>
        <p:spPr>
          <a:xfrm>
            <a:off x="312469" y="1637497"/>
            <a:ext cx="5976188" cy="114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82.9%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(N1/2 merged)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31589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words                    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solidFill>
                <a:schemeClr val="accent6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67BFE-E459-8540-0CDC-51DB87D22435}"/>
              </a:ext>
            </a:extLst>
          </p:cNvPr>
          <p:cNvSpPr txBox="1"/>
          <p:nvPr/>
        </p:nvSpPr>
        <p:spPr>
          <a:xfrm>
            <a:off x="6647264" y="1637497"/>
            <a:ext cx="4940324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3.86mm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                 </a:t>
            </a:r>
            <a:r>
              <a:rPr lang="en-CA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✘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3.05mW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6.87ms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              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</a:t>
            </a:r>
            <a:r>
              <a:rPr lang="en-US" sz="2400" baseline="-25000" dirty="0">
                <a:latin typeface="Helvetica" pitchFamily="2" charset="0"/>
                <a:sym typeface="Wingdings" pitchFamily="2" charset="2"/>
              </a:rPr>
              <a:t>max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758MHz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3383A-A9D2-35EA-8C1F-90CBE716DC85}"/>
              </a:ext>
            </a:extLst>
          </p:cNvPr>
          <p:cNvSpPr txBox="1"/>
          <p:nvPr/>
        </p:nvSpPr>
        <p:spPr>
          <a:xfrm>
            <a:off x="4629098" y="4790011"/>
            <a:ext cx="3474393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 is too large!...</a:t>
            </a:r>
          </a:p>
        </p:txBody>
      </p:sp>
    </p:spTree>
    <p:extLst>
      <p:ext uri="{BB962C8B-B14F-4D97-AF65-F5344CB8AC3E}">
        <p14:creationId xmlns:p14="http://schemas.microsoft.com/office/powerpoint/2010/main" val="2586068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</p:spTree>
    <p:extLst>
      <p:ext uri="{BB962C8B-B14F-4D97-AF65-F5344CB8AC3E}">
        <p14:creationId xmlns:p14="http://schemas.microsoft.com/office/powerpoint/2010/main" val="19653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6D486A-091B-E82E-FAE7-3CE97990F2B9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4FEA06-8697-CBA2-372C-357595E7D29E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217EC-6804-4AAB-3EB5-D260E7DBBB79}"/>
              </a:ext>
            </a:extLst>
          </p:cNvPr>
          <p:cNvSpPr txBox="1"/>
          <p:nvPr/>
        </p:nvSpPr>
        <p:spPr>
          <a:xfrm>
            <a:off x="312469" y="1637497"/>
            <a:ext cx="5976188" cy="1700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Train on STAGES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Additional channels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𝛾 and β elimination</a:t>
            </a:r>
          </a:p>
        </p:txBody>
      </p:sp>
    </p:spTree>
    <p:extLst>
      <p:ext uri="{BB962C8B-B14F-4D97-AF65-F5344CB8AC3E}">
        <p14:creationId xmlns:p14="http://schemas.microsoft.com/office/powerpoint/2010/main" val="3347456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F7BCA-76C7-F66C-C710-53D8922E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51" y="1007845"/>
            <a:ext cx="4664681" cy="5337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F5FBD-860B-F71B-2A87-D2F0E5F19A0A}"/>
              </a:ext>
            </a:extLst>
          </p:cNvPr>
          <p:cNvSpPr txBox="1"/>
          <p:nvPr/>
        </p:nvSpPr>
        <p:spPr>
          <a:xfrm>
            <a:off x="312469" y="1637497"/>
            <a:ext cx="597618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Galvanic Skin Response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EEG, EMG, EOG, ECG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3B3B"/>
                </a:solidFill>
                <a:highlight>
                  <a:srgbClr val="FFFFFF"/>
                </a:highlight>
                <a:latin typeface="Helvetica" pitchFamily="2" charset="0"/>
                <a:sym typeface="Wingdings" pitchFamily="2" charset="2"/>
              </a:rPr>
              <a:t>Blood Volume Pulse</a:t>
            </a:r>
            <a:endParaRPr lang="en-CA" sz="2400" dirty="0">
              <a:solidFill>
                <a:srgbClr val="3B3B3B"/>
              </a:solidFill>
              <a:highlight>
                <a:srgbClr val="FFFFFF"/>
              </a:highlight>
              <a:latin typeface="Menlo" panose="020B0609030804020204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7891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6D486A-091B-E82E-FAE7-3CE97990F2B9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4FEA06-8697-CBA2-372C-357595E7D29E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1FD4A-93E3-53B0-E802-4953B27E754C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217EC-6804-4AAB-3EB5-D260E7DBBB79}"/>
              </a:ext>
            </a:extLst>
          </p:cNvPr>
          <p:cNvSpPr txBox="1"/>
          <p:nvPr/>
        </p:nvSpPr>
        <p:spPr>
          <a:xfrm>
            <a:off x="312469" y="1637497"/>
            <a:ext cx="5976188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Train on STAGES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𝛾 and β elimination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Additional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1D46D-D782-8A0F-03A4-BB1592C9F83C}"/>
              </a:ext>
            </a:extLst>
          </p:cNvPr>
          <p:cNvSpPr txBox="1"/>
          <p:nvPr/>
        </p:nvSpPr>
        <p:spPr>
          <a:xfrm>
            <a:off x="6647264" y="1637497"/>
            <a:ext cx="4940324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Centralized memory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Centralized compute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Bus elimination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More aggressive power gating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Optimize Q format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3272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9FCC8-2CCD-6E55-2EF7-C21CA2B9C39D}"/>
              </a:ext>
            </a:extLst>
          </p:cNvPr>
          <p:cNvSpPr txBox="1"/>
          <p:nvPr/>
        </p:nvSpPr>
        <p:spPr>
          <a:xfrm>
            <a:off x="312469" y="1637497"/>
            <a:ext cx="5976188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Leakage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- 39.55mW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- 2.11mm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endParaRPr lang="en-US" sz="2400" u="sng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 increase: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+ 0.305s</a:t>
            </a:r>
          </a:p>
        </p:txBody>
      </p:sp>
    </p:spTree>
    <p:extLst>
      <p:ext uri="{BB962C8B-B14F-4D97-AF65-F5344CB8AC3E}">
        <p14:creationId xmlns:p14="http://schemas.microsoft.com/office/powerpoint/2010/main" val="424648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3100-5E5E-94AC-82FE-AC2B3BA0C03B}"/>
              </a:ext>
            </a:extLst>
          </p:cNvPr>
          <p:cNvSpPr txBox="1"/>
          <p:nvPr/>
        </p:nvSpPr>
        <p:spPr>
          <a:xfrm>
            <a:off x="355600" y="911603"/>
            <a:ext cx="5112227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Insomnia</a:t>
            </a:r>
            <a:r>
              <a:rPr lang="en-US" sz="2400" dirty="0"/>
              <a:t> is prevalent: ~15% of Americans have troubling falling asleep </a:t>
            </a:r>
            <a:r>
              <a:rPr lang="en-US" sz="2400" u="sng" dirty="0"/>
              <a:t>most</a:t>
            </a:r>
            <a:r>
              <a:rPr lang="en-US" sz="2400" dirty="0"/>
              <a:t> nights</a:t>
            </a:r>
            <a:r>
              <a:rPr lang="en-US" sz="2400" baseline="30000" dirty="0"/>
              <a:t>1</a:t>
            </a:r>
            <a:r>
              <a:rPr lang="en-US" sz="2400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E84BCC-7A1F-18D5-9C5C-5CBC91B6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27" y="911603"/>
            <a:ext cx="6197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8B331-A54F-29F3-4D02-5BC795B2628B}"/>
              </a:ext>
            </a:extLst>
          </p:cNvPr>
          <p:cNvSpPr txBox="1"/>
          <p:nvPr/>
        </p:nvSpPr>
        <p:spPr>
          <a:xfrm>
            <a:off x="355600" y="2839928"/>
            <a:ext cx="483446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Neuromodulation</a:t>
            </a:r>
            <a:r>
              <a:rPr lang="en-US" sz="2400" dirty="0"/>
              <a:t> can help</a:t>
            </a:r>
          </a:p>
        </p:txBody>
      </p:sp>
    </p:spTree>
    <p:extLst>
      <p:ext uri="{BB962C8B-B14F-4D97-AF65-F5344CB8AC3E}">
        <p14:creationId xmlns:p14="http://schemas.microsoft.com/office/powerpoint/2010/main" val="125826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9FCC8-2CCD-6E55-2EF7-C21CA2B9C39D}"/>
              </a:ext>
            </a:extLst>
          </p:cNvPr>
          <p:cNvSpPr txBox="1"/>
          <p:nvPr/>
        </p:nvSpPr>
        <p:spPr>
          <a:xfrm>
            <a:off x="312469" y="1637497"/>
            <a:ext cx="4846127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Leakage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- 39.55mW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- 2.11mm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endParaRPr lang="en-US" sz="2400" u="sng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 increase: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+ 0.305s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D9549-3D91-019A-8A91-5CD5F3CF1F15}"/>
              </a:ext>
            </a:extLst>
          </p:cNvPr>
          <p:cNvSpPr txBox="1"/>
          <p:nvPr/>
        </p:nvSpPr>
        <p:spPr>
          <a:xfrm>
            <a:off x="5158596" y="1490008"/>
            <a:ext cx="6793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0" dirty="0">
                <a:latin typeface="Helvetica" pitchFamily="2" charset="0"/>
                <a:sym typeface="Wingdings" pitchFamily="2" charset="2"/>
              </a:rPr>
              <a:t>}</a:t>
            </a:r>
            <a:endParaRPr lang="en-US" sz="1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53AC7-9B39-F272-D46F-44067D0536FE}"/>
              </a:ext>
            </a:extLst>
          </p:cNvPr>
          <p:cNvSpPr txBox="1"/>
          <p:nvPr/>
        </p:nvSpPr>
        <p:spPr>
          <a:xfrm>
            <a:off x="5894276" y="2163141"/>
            <a:ext cx="4846127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latin typeface="Helvetica" pitchFamily="2" charset="0"/>
                <a:sym typeface="Wingdings" pitchFamily="2" charset="2"/>
              </a:rPr>
              <a:t>All requirements met!</a:t>
            </a:r>
          </a:p>
        </p:txBody>
      </p:sp>
    </p:spTree>
    <p:extLst>
      <p:ext uri="{BB962C8B-B14F-4D97-AF65-F5344CB8AC3E}">
        <p14:creationId xmlns:p14="http://schemas.microsoft.com/office/powerpoint/2010/main" val="73945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B56EE-D724-BE58-6ECE-3393791B1AE0}"/>
              </a:ext>
            </a:extLst>
          </p:cNvPr>
          <p:cNvSpPr txBox="1"/>
          <p:nvPr/>
        </p:nvSpPr>
        <p:spPr>
          <a:xfrm>
            <a:off x="312468" y="1637497"/>
            <a:ext cx="10875991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Addressing insomnia needs neuromodulation, which needs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There is a path towards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effective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and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practical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in-ear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Results are encouraging…maybe an ASIC isn’t needed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RISC-V vector extension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RISC-V + CGRA</a:t>
            </a:r>
          </a:p>
        </p:txBody>
      </p:sp>
    </p:spTree>
    <p:extLst>
      <p:ext uri="{BB962C8B-B14F-4D97-AF65-F5344CB8AC3E}">
        <p14:creationId xmlns:p14="http://schemas.microsoft.com/office/powerpoint/2010/main" val="34232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E1AE-F20F-4D80-142C-A195759A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85" y="1353595"/>
            <a:ext cx="7804030" cy="2791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666D5-63AA-E4DA-133F-F82E989B2294}"/>
              </a:ext>
            </a:extLst>
          </p:cNvPr>
          <p:cNvSpPr txBox="1"/>
          <p:nvPr/>
        </p:nvSpPr>
        <p:spPr>
          <a:xfrm>
            <a:off x="4629098" y="3933025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Memory results</a:t>
            </a:r>
          </a:p>
        </p:txBody>
      </p:sp>
    </p:spTree>
    <p:extLst>
      <p:ext uri="{BB962C8B-B14F-4D97-AF65-F5344CB8AC3E}">
        <p14:creationId xmlns:p14="http://schemas.microsoft.com/office/powerpoint/2010/main" val="859067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F4417-7A0C-8B93-7BF3-E95E18AE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25" y="1415143"/>
            <a:ext cx="6090150" cy="4027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1B016-99D1-0852-EF2A-0604A97112BE}"/>
              </a:ext>
            </a:extLst>
          </p:cNvPr>
          <p:cNvSpPr txBox="1"/>
          <p:nvPr/>
        </p:nvSpPr>
        <p:spPr>
          <a:xfrm>
            <a:off x="3747697" y="5299542"/>
            <a:ext cx="4696605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Compute modules results</a:t>
            </a:r>
          </a:p>
        </p:txBody>
      </p:sp>
    </p:spTree>
    <p:extLst>
      <p:ext uri="{BB962C8B-B14F-4D97-AF65-F5344CB8AC3E}">
        <p14:creationId xmlns:p14="http://schemas.microsoft.com/office/powerpoint/2010/main" val="127845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016-99D1-0852-EF2A-0604A97112BE}"/>
              </a:ext>
            </a:extLst>
          </p:cNvPr>
          <p:cNvSpPr txBox="1"/>
          <p:nvPr/>
        </p:nvSpPr>
        <p:spPr>
          <a:xfrm>
            <a:off x="3747697" y="5269703"/>
            <a:ext cx="4696605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System-level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B7D35-FB88-D714-3AA8-9DB8FE96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13" y="911603"/>
            <a:ext cx="6676572" cy="45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49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- Acknowledgments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3CF5E-1C9B-4F10-3841-1CAFAE765C53}"/>
              </a:ext>
            </a:extLst>
          </p:cNvPr>
          <p:cNvSpPr txBox="1"/>
          <p:nvPr/>
        </p:nvSpPr>
        <p:spPr>
          <a:xfrm>
            <a:off x="355600" y="911603"/>
            <a:ext cx="11387665" cy="327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Professor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Xilin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Liu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My father: Claude Robitaille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Computer architecture professors: Mark Jeffrey, Andreas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Moshovos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, Jason Anderson, Natalie Enright-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Jerger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and David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Halupka</a:t>
            </a:r>
            <a:endParaRPr lang="en-US" sz="20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Compute Canada team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Professors Lisa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Romkey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and Alan Chong for ESC499 organization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Family and friends</a:t>
            </a:r>
          </a:p>
        </p:txBody>
      </p:sp>
    </p:spTree>
    <p:extLst>
      <p:ext uri="{BB962C8B-B14F-4D97-AF65-F5344CB8AC3E}">
        <p14:creationId xmlns:p14="http://schemas.microsoft.com/office/powerpoint/2010/main" val="407916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Neuromodulation?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7D679-2842-D58E-7FA7-9A6E403D94AE}"/>
              </a:ext>
            </a:extLst>
          </p:cNvPr>
          <p:cNvSpPr txBox="1"/>
          <p:nvPr/>
        </p:nvSpPr>
        <p:spPr>
          <a:xfrm>
            <a:off x="406399" y="1527999"/>
            <a:ext cx="9592734" cy="3362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Alteration of nervous signals through application of a stimulus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Acoustic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Magnetic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Transcranial AC, DC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Goal: Induce correct sleep stage for patient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Relatively recent, active field of research</a:t>
            </a:r>
          </a:p>
        </p:txBody>
      </p:sp>
    </p:spTree>
    <p:extLst>
      <p:ext uri="{BB962C8B-B14F-4D97-AF65-F5344CB8AC3E}">
        <p14:creationId xmlns:p14="http://schemas.microsoft.com/office/powerpoint/2010/main" val="338878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Sleep Staging?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12B2B-3FA5-A928-8859-33577DB2F1D3}"/>
              </a:ext>
            </a:extLst>
          </p:cNvPr>
          <p:cNvSpPr txBox="1"/>
          <p:nvPr/>
        </p:nvSpPr>
        <p:spPr>
          <a:xfrm>
            <a:off x="702734" y="1193800"/>
            <a:ext cx="524933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Inferring sleep stage automatically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5A289-4C26-300E-6AAF-05ADB7CB0141}"/>
              </a:ext>
            </a:extLst>
          </p:cNvPr>
          <p:cNvSpPr txBox="1"/>
          <p:nvPr/>
        </p:nvSpPr>
        <p:spPr>
          <a:xfrm>
            <a:off x="702734" y="1761037"/>
            <a:ext cx="5249334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Wake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8D5AD8-59B4-680A-FC12-A0DCEE55C8AD}"/>
              </a:ext>
            </a:extLst>
          </p:cNvPr>
          <p:cNvCxnSpPr>
            <a:cxnSpLocks/>
          </p:cNvCxnSpPr>
          <p:nvPr/>
        </p:nvCxnSpPr>
        <p:spPr>
          <a:xfrm>
            <a:off x="2514600" y="1930674"/>
            <a:ext cx="0" cy="24804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44C4DF-F4DA-309D-F277-801F6164B56A}"/>
              </a:ext>
            </a:extLst>
          </p:cNvPr>
          <p:cNvSpPr txBox="1"/>
          <p:nvPr/>
        </p:nvSpPr>
        <p:spPr>
          <a:xfrm>
            <a:off x="2616201" y="2748212"/>
            <a:ext cx="3191932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Progressively deeper</a:t>
            </a:r>
          </a:p>
        </p:txBody>
      </p:sp>
      <p:pic>
        <p:nvPicPr>
          <p:cNvPr id="3076" name="Picture 4" descr="Figure, Stages of Sleep Hypnogram. Hypnogram...] - StatPearls - NCBI  Bookshelf">
            <a:extLst>
              <a:ext uri="{FF2B5EF4-FFF2-40B4-BE49-F238E27FC236}">
                <a16:creationId xmlns:a16="http://schemas.microsoft.com/office/drawing/2014/main" id="{042D39D8-246B-E8E6-EA80-3280F350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61" y="1786526"/>
            <a:ext cx="6327912" cy="34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2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Polysomnography (PSG)?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4</a:t>
            </a:r>
          </a:p>
        </p:txBody>
      </p:sp>
      <p:pic>
        <p:nvPicPr>
          <p:cNvPr id="4098" name="Picture 2" descr="Polysomnography (PSG) - PsychDB">
            <a:extLst>
              <a:ext uri="{FF2B5EF4-FFF2-40B4-BE49-F238E27FC236}">
                <a16:creationId xmlns:a16="http://schemas.microsoft.com/office/drawing/2014/main" id="{B524CC09-F07B-A1FE-74E9-B371E008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90" y="918821"/>
            <a:ext cx="3958409" cy="49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B62C-B5BB-EE27-491A-270E58D3665E}"/>
              </a:ext>
            </a:extLst>
          </p:cNvPr>
          <p:cNvSpPr txBox="1"/>
          <p:nvPr/>
        </p:nvSpPr>
        <p:spPr>
          <a:xfrm>
            <a:off x="702735" y="1193800"/>
            <a:ext cx="3894666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EEG, EOG, EMG, ECG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Heart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Airflow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Oxygen level</a:t>
            </a:r>
          </a:p>
        </p:txBody>
      </p:sp>
    </p:spTree>
    <p:extLst>
      <p:ext uri="{BB962C8B-B14F-4D97-AF65-F5344CB8AC3E}">
        <p14:creationId xmlns:p14="http://schemas.microsoft.com/office/powerpoint/2010/main" val="241067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Polysomnography (PSG)?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4</a:t>
            </a:r>
          </a:p>
        </p:txBody>
      </p:sp>
      <p:pic>
        <p:nvPicPr>
          <p:cNvPr id="4098" name="Picture 2" descr="Polysomnography (PSG) - PsychDB">
            <a:extLst>
              <a:ext uri="{FF2B5EF4-FFF2-40B4-BE49-F238E27FC236}">
                <a16:creationId xmlns:a16="http://schemas.microsoft.com/office/drawing/2014/main" id="{B524CC09-F07B-A1FE-74E9-B371E008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90" y="918821"/>
            <a:ext cx="3958409" cy="49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B62C-B5BB-EE27-491A-270E58D3665E}"/>
              </a:ext>
            </a:extLst>
          </p:cNvPr>
          <p:cNvSpPr txBox="1"/>
          <p:nvPr/>
        </p:nvSpPr>
        <p:spPr>
          <a:xfrm>
            <a:off x="702735" y="1193800"/>
            <a:ext cx="3894666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EEG, EOG, EMG, ECG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Heart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Airflow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Oxygen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6C56-010C-1012-C96A-5D8B92748385}"/>
              </a:ext>
            </a:extLst>
          </p:cNvPr>
          <p:cNvSpPr txBox="1"/>
          <p:nvPr/>
        </p:nvSpPr>
        <p:spPr>
          <a:xfrm>
            <a:off x="4338924" y="832419"/>
            <a:ext cx="1021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Helvetica" pitchFamily="2" charset="0"/>
              </a:rPr>
              <a:t>}</a:t>
            </a:r>
            <a:endParaRPr lang="en-US" sz="2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2AE70-8980-75A4-0864-F5B598539213}"/>
              </a:ext>
            </a:extLst>
          </p:cNvPr>
          <p:cNvSpPr txBox="1"/>
          <p:nvPr/>
        </p:nvSpPr>
        <p:spPr>
          <a:xfrm>
            <a:off x="5360630" y="1692105"/>
            <a:ext cx="2872960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10’s of wires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Cumbersome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0126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</a:t>
            </a:r>
          </a:p>
        </p:txBody>
      </p:sp>
    </p:spTree>
    <p:extLst>
      <p:ext uri="{BB962C8B-B14F-4D97-AF65-F5344CB8AC3E}">
        <p14:creationId xmlns:p14="http://schemas.microsoft.com/office/powerpoint/2010/main" val="246431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10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</p:txBody>
      </p:sp>
    </p:spTree>
    <p:extLst>
      <p:ext uri="{BB962C8B-B14F-4D97-AF65-F5344CB8AC3E}">
        <p14:creationId xmlns:p14="http://schemas.microsoft.com/office/powerpoint/2010/main" val="196793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1206</Words>
  <Application>Microsoft Macintosh PowerPoint</Application>
  <PresentationFormat>Widescreen</PresentationFormat>
  <Paragraphs>324</Paragraphs>
  <Slides>35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Robitaille</dc:creator>
  <cp:lastModifiedBy>Tristan Robitaille</cp:lastModifiedBy>
  <cp:revision>64</cp:revision>
  <dcterms:created xsi:type="dcterms:W3CDTF">2024-04-10T16:58:54Z</dcterms:created>
  <dcterms:modified xsi:type="dcterms:W3CDTF">2024-04-12T04:41:12Z</dcterms:modified>
</cp:coreProperties>
</file>